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5" r:id="rId3"/>
    <p:sldId id="267" r:id="rId4"/>
    <p:sldId id="27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938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849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1170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0703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4400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1099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0676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962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608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301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525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185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024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248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847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578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0835A-6F4A-451F-8033-77F80A76A7DA}" type="datetimeFigureOut">
              <a:rPr lang="nl-NL" smtClean="0"/>
              <a:t>8-4-2019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0D6B039-9EC8-4D06-91A2-7B9580B4737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052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DE11F8E-0594-40D2-A5D4-10A5EDBF6B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nl-NL" dirty="0"/>
              <a:t>Dorpsvisie Woudsend 2020 - 2030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5205DBA-CBFC-4209-9466-140099F5E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Tot stand gekomen door samenwerking tussen Dorpsbelangen en de ondernemersvereniging Woudsend.</a:t>
            </a:r>
          </a:p>
        </p:txBody>
      </p:sp>
    </p:spTree>
    <p:extLst>
      <p:ext uri="{BB962C8B-B14F-4D97-AF65-F5344CB8AC3E}">
        <p14:creationId xmlns:p14="http://schemas.microsoft.com/office/powerpoint/2010/main" val="1053022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90F7B81-F7E0-41AA-99CC-CC74C027F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Voorzieningen &amp; Zorg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76635D72-DA36-4624-AD83-AB1848AAF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Behoud huisarts, apotheek, winkels en horecagelegenheden.</a:t>
            </a:r>
          </a:p>
          <a:p>
            <a:r>
              <a:rPr lang="nl-NL" dirty="0"/>
              <a:t>Ouderen: aanvullende voorzieningen, zoals vervoersdienst, klushulp en loket voor (zorg)vragen.</a:t>
            </a:r>
          </a:p>
          <a:p>
            <a:r>
              <a:rPr lang="nl-NL" dirty="0"/>
              <a:t>Behoud OV met haltes in het dorp.</a:t>
            </a:r>
          </a:p>
          <a:p>
            <a:r>
              <a:rPr lang="nl-NL" dirty="0"/>
              <a:t>Uitbreiding </a:t>
            </a:r>
            <a:r>
              <a:rPr lang="nl-NL" dirty="0" err="1"/>
              <a:t>sportaccomodaties</a:t>
            </a:r>
            <a:r>
              <a:rPr lang="nl-NL" dirty="0"/>
              <a:t>, onder andere </a:t>
            </a:r>
            <a:r>
              <a:rPr lang="nl-NL" dirty="0" err="1"/>
              <a:t>pannaveld</a:t>
            </a:r>
            <a:r>
              <a:rPr lang="nl-NL" dirty="0"/>
              <a:t> / voetbalkooi.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1346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F8B7588-D72E-4170-8B96-2C95A6FC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Economie algemeen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80878077-682A-4DF0-9A80-9AC3E2012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Ontwikkeling </a:t>
            </a:r>
            <a:r>
              <a:rPr lang="nl-NL" dirty="0" err="1"/>
              <a:t>Skar</a:t>
            </a:r>
            <a:r>
              <a:rPr lang="nl-NL" dirty="0"/>
              <a:t> 2: mogelijkheden voor kleine, niet-</a:t>
            </a:r>
            <a:r>
              <a:rPr lang="nl-NL" dirty="0" err="1"/>
              <a:t>watersportgebonden</a:t>
            </a:r>
            <a:r>
              <a:rPr lang="nl-NL" dirty="0"/>
              <a:t> bedrijven.</a:t>
            </a:r>
          </a:p>
          <a:p>
            <a:r>
              <a:rPr lang="nl-NL" dirty="0"/>
              <a:t>Verbetering infrastructuur op en rond het water: verbreding waterkruispunt, diepgang, tuig- en wachtsteigers, bewegwijzering op het water, afzuigstation / vuilwatertank in passantenhaven.</a:t>
            </a:r>
          </a:p>
          <a:p>
            <a:r>
              <a:rPr lang="nl-NL" dirty="0"/>
              <a:t>Oplossing voor parkeren vrachtwagens en trailers in het dorp.</a:t>
            </a:r>
          </a:p>
        </p:txBody>
      </p:sp>
    </p:spTree>
    <p:extLst>
      <p:ext uri="{BB962C8B-B14F-4D97-AF65-F5344CB8AC3E}">
        <p14:creationId xmlns:p14="http://schemas.microsoft.com/office/powerpoint/2010/main" val="3986242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C91EB2B-F253-4263-9300-75D8ED248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Economie / Recreatie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5EBE773-7551-4326-931E-2552A4DC7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Ontwikkeling slechtweervoorzieningen. Aandacht voor kinderen/jeugd.</a:t>
            </a:r>
          </a:p>
          <a:p>
            <a:r>
              <a:rPr lang="nl-NL" dirty="0"/>
              <a:t>Ontwikkeling museum: rijke geschiedenis Woudsend.</a:t>
            </a:r>
          </a:p>
          <a:p>
            <a:r>
              <a:rPr lang="nl-NL" dirty="0"/>
              <a:t>Overnachtingsmogelijkheden. Verdere groei aanbod.</a:t>
            </a:r>
          </a:p>
          <a:p>
            <a:r>
              <a:rPr lang="nl-NL" dirty="0"/>
              <a:t>Gastvrijheid. Professioneel bemenst toeristeninformatiecentrum.</a:t>
            </a:r>
          </a:p>
          <a:p>
            <a:r>
              <a:rPr lang="nl-NL" dirty="0"/>
              <a:t>Ontwikkeling eilandengroep in het Slotermeer.</a:t>
            </a:r>
          </a:p>
        </p:txBody>
      </p:sp>
    </p:spTree>
    <p:extLst>
      <p:ext uri="{BB962C8B-B14F-4D97-AF65-F5344CB8AC3E}">
        <p14:creationId xmlns:p14="http://schemas.microsoft.com/office/powerpoint/2010/main" val="1664072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CC63BC2-CE23-4600-A298-AFD7F7FD0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Duurzaamheid / energietransitie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C694DED7-C1FA-4EA0-9F6A-738184A38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‘</a:t>
            </a:r>
            <a:r>
              <a:rPr lang="nl-NL" dirty="0" err="1"/>
              <a:t>Gasloos</a:t>
            </a:r>
            <a:r>
              <a:rPr lang="nl-NL" dirty="0"/>
              <a:t>’ Woudsend.</a:t>
            </a:r>
          </a:p>
          <a:p>
            <a:r>
              <a:rPr lang="nl-NL" dirty="0"/>
              <a:t>Biologische (dorps)tuin. Participatie scholen.</a:t>
            </a:r>
          </a:p>
          <a:p>
            <a:r>
              <a:rPr lang="nl-NL" dirty="0"/>
              <a:t>Intelligenter omgaan met afvalstromen.</a:t>
            </a:r>
          </a:p>
          <a:p>
            <a:r>
              <a:rPr lang="nl-NL" dirty="0"/>
              <a:t>Stimuleren elektrisch rijden.</a:t>
            </a:r>
          </a:p>
        </p:txBody>
      </p:sp>
    </p:spTree>
    <p:extLst>
      <p:ext uri="{BB962C8B-B14F-4D97-AF65-F5344CB8AC3E}">
        <p14:creationId xmlns:p14="http://schemas.microsoft.com/office/powerpoint/2010/main" val="3821522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DE11F8E-0594-40D2-A5D4-10A5EDBF6B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nl-NL" dirty="0"/>
              <a:t>Wonen en werken in Woudsend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A5205DBA-CBFC-4209-9466-140099F5E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Onderdeel Dorpsvisie Woudsend 2020 - 2030</a:t>
            </a:r>
          </a:p>
        </p:txBody>
      </p:sp>
    </p:spTree>
    <p:extLst>
      <p:ext uri="{BB962C8B-B14F-4D97-AF65-F5344CB8AC3E}">
        <p14:creationId xmlns:p14="http://schemas.microsoft.com/office/powerpoint/2010/main" val="2234649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66C1FF1-0CFD-4933-A4AE-FE43FDB7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Visie op Wonen in Woudsend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DB7EEAD9-157A-4436-9AC3-7F379F745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nl-NL" dirty="0"/>
          </a:p>
          <a:p>
            <a:pPr lvl="0"/>
            <a:r>
              <a:rPr lang="nl-NL" dirty="0"/>
              <a:t>Wooncontingenten</a:t>
            </a:r>
          </a:p>
          <a:p>
            <a:pPr lvl="0"/>
            <a:r>
              <a:rPr lang="nl-NL" dirty="0"/>
              <a:t>Dorpsvisie: wonen en werken</a:t>
            </a:r>
          </a:p>
          <a:p>
            <a:pPr lvl="0"/>
            <a:r>
              <a:rPr lang="nl-NL" dirty="0"/>
              <a:t>Enquêtes</a:t>
            </a:r>
          </a:p>
          <a:p>
            <a:r>
              <a:rPr lang="nl-NL" dirty="0"/>
              <a:t>Vervolgstappen</a:t>
            </a:r>
          </a:p>
        </p:txBody>
      </p:sp>
    </p:spTree>
    <p:extLst>
      <p:ext uri="{BB962C8B-B14F-4D97-AF65-F5344CB8AC3E}">
        <p14:creationId xmlns:p14="http://schemas.microsoft.com/office/powerpoint/2010/main" val="210109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291B8E2-794F-4440-A97B-FEC1DCD5F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Wooncontingenten SWF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F03DD4B4-82EF-42AF-8FF1-BEF0D9CAE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nl-NL" dirty="0"/>
              <a:t/>
            </a:r>
            <a:br>
              <a:rPr lang="nl-NL" dirty="0"/>
            </a:br>
            <a:r>
              <a:rPr lang="nl-NL" dirty="0"/>
              <a:t> </a:t>
            </a:r>
          </a:p>
          <a:p>
            <a:pPr lvl="0"/>
            <a:r>
              <a:rPr lang="nl-NL" dirty="0"/>
              <a:t>Tijdens de crisis nauwelijks bouwactiviteiten.</a:t>
            </a:r>
          </a:p>
          <a:p>
            <a:pPr lvl="0"/>
            <a:r>
              <a:rPr lang="nl-NL" dirty="0"/>
              <a:t>Na de crisis significante stijging bouwaanvragen.</a:t>
            </a:r>
          </a:p>
          <a:p>
            <a:pPr lvl="0"/>
            <a:r>
              <a:rPr lang="nl-NL" dirty="0"/>
              <a:t>2017: SWF krijgt 1600 wooncontingenten toegewezen. Hoe gaan deze verdeeld worden?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/>
              <a:t>Twee belangrijke trends:</a:t>
            </a:r>
          </a:p>
          <a:p>
            <a:r>
              <a:rPr lang="nl-NL" dirty="0"/>
              <a:t>Trek naar de stad.</a:t>
            </a:r>
          </a:p>
          <a:p>
            <a:r>
              <a:rPr lang="nl-NL" dirty="0"/>
              <a:t>Afname aantal huishoudens verwacht na 2030</a:t>
            </a:r>
          </a:p>
          <a:p>
            <a:pPr marL="0" indent="0">
              <a:buNone/>
            </a:pPr>
            <a:r>
              <a:rPr lang="nl-NL" dirty="0"/>
              <a:t/>
            </a:r>
            <a:br>
              <a:rPr lang="nl-NL" dirty="0"/>
            </a:b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5406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6B7A11B-A8D4-467E-AF61-ADADBA8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Gemeentelijk woononderzoek </a:t>
            </a:r>
            <a:r>
              <a:rPr lang="nl-NL" dirty="0" err="1"/>
              <a:t>Companen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510C47B-E5F9-487E-AA01-B6CD51613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Belangrijke bevindingen:</a:t>
            </a:r>
          </a:p>
          <a:p>
            <a:r>
              <a:rPr lang="nl-NL" dirty="0"/>
              <a:t>Additionele woningen  Zuid Oost SWF: tussen de 130 en 200.</a:t>
            </a:r>
          </a:p>
          <a:p>
            <a:r>
              <a:rPr lang="nl-NL" dirty="0"/>
              <a:t>Zone ten zuiden van A7: werkgevers kunnen moeilijk huisvesting vinden voor hun personeel &gt; indicatie voor een groeiende woningbehoefte.</a:t>
            </a:r>
          </a:p>
          <a:p>
            <a:r>
              <a:rPr lang="nl-NL" dirty="0"/>
              <a:t>Groeiende behoefte aan appartementen.</a:t>
            </a:r>
          </a:p>
          <a:p>
            <a:r>
              <a:rPr lang="nl-NL" dirty="0"/>
              <a:t>In o.a. Zuid Oost SWF een tekort aan duurdere koopwoningen (&gt;300.000eur).</a:t>
            </a:r>
          </a:p>
          <a:p>
            <a:r>
              <a:rPr lang="nl-NL" dirty="0"/>
              <a:t>Jongeren tot 30 jaar huren en komen daarna vaak terecht in grondgebonden koopwoningen tot 200.000</a:t>
            </a:r>
          </a:p>
        </p:txBody>
      </p:sp>
    </p:spTree>
    <p:extLst>
      <p:ext uri="{BB962C8B-B14F-4D97-AF65-F5344CB8AC3E}">
        <p14:creationId xmlns:p14="http://schemas.microsoft.com/office/powerpoint/2010/main" val="4125874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1DCD030-A7E4-49C8-9330-A41DD05A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Ontwikkeling dorpsvisie op wonen en 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66FF7DD7-D3AC-4294-B901-09E9DA436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Werkgroep wonen en werken gevormd.</a:t>
            </a:r>
          </a:p>
          <a:p>
            <a:r>
              <a:rPr lang="nl-NL" dirty="0"/>
              <a:t>Doelstelling: inventariseren woon- en werkbehoefte in Woudsend.</a:t>
            </a:r>
          </a:p>
          <a:p>
            <a:r>
              <a:rPr lang="nl-NL" dirty="0"/>
              <a:t>Vastleggen van de woon- en werkbehoefte in een duidelijk presenteerbare         vorm voor de gemeente.</a:t>
            </a:r>
          </a:p>
          <a:p>
            <a:r>
              <a:rPr lang="nl-NL" dirty="0"/>
              <a:t>Werkgroep: Edse Wiersma / Johannes Kuipers</a:t>
            </a:r>
            <a:br>
              <a:rPr lang="nl-NL" dirty="0"/>
            </a:br>
            <a:r>
              <a:rPr lang="nl-NL" dirty="0"/>
              <a:t>                     Jaap  Kruishaar</a:t>
            </a:r>
            <a:br>
              <a:rPr lang="nl-NL" dirty="0"/>
            </a:br>
            <a:r>
              <a:rPr lang="nl-NL" dirty="0"/>
              <a:t>                     Alexander de Jong</a:t>
            </a:r>
            <a:br>
              <a:rPr lang="nl-NL" dirty="0"/>
            </a:br>
            <a:r>
              <a:rPr lang="nl-NL" dirty="0"/>
              <a:t>                     Harry de Vries</a:t>
            </a:r>
            <a:br>
              <a:rPr lang="nl-NL" dirty="0"/>
            </a:br>
            <a:r>
              <a:rPr lang="nl-NL" dirty="0"/>
              <a:t>                     Andries Visser</a:t>
            </a:r>
            <a:br>
              <a:rPr lang="nl-NL" dirty="0"/>
            </a:br>
            <a:r>
              <a:rPr lang="nl-NL" dirty="0"/>
              <a:t>                     Loek Hogenhout</a:t>
            </a:r>
            <a:br>
              <a:rPr lang="nl-NL" dirty="0"/>
            </a:br>
            <a:r>
              <a:rPr lang="nl-NL" dirty="0"/>
              <a:t>                     Roland Messing</a:t>
            </a:r>
          </a:p>
          <a:p>
            <a:r>
              <a:rPr lang="nl-NL" dirty="0"/>
              <a:t>Werkwijze: Verzamelen van gegeven door middel van enquêtes.</a:t>
            </a:r>
          </a:p>
        </p:txBody>
      </p:sp>
    </p:spTree>
    <p:extLst>
      <p:ext uri="{BB962C8B-B14F-4D97-AF65-F5344CB8AC3E}">
        <p14:creationId xmlns:p14="http://schemas.microsoft.com/office/powerpoint/2010/main" val="3016086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6CD359-A5AE-4D73-BFA2-53FF9945F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belangrijkste uitkomsten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3841191F-9547-4EC4-8265-CA9BF3DF2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72 % woont langer dan 10 jaar in Woudsend, van de nieuwkomers is 75 % ouder dan 50.</a:t>
            </a:r>
          </a:p>
          <a:p>
            <a:r>
              <a:rPr lang="nl-NL" dirty="0"/>
              <a:t>56% heeft geen verhuisplannen, 15% binnen 3 jaar.</a:t>
            </a:r>
          </a:p>
          <a:p>
            <a:r>
              <a:rPr lang="nl-NL" dirty="0"/>
              <a:t>45% van de ondervraagden met verhuisplannen is ouder dan 50 jaar.</a:t>
            </a:r>
          </a:p>
          <a:p>
            <a:r>
              <a:rPr lang="nl-NL" dirty="0"/>
              <a:t>41 % wil gaan huren; 74 % daarvan is ouder dan 60.</a:t>
            </a:r>
          </a:p>
          <a:p>
            <a:r>
              <a:rPr lang="nl-NL" dirty="0"/>
              <a:t>Van de huurders wil 29% naar een appartement; 31 % naar een seniorenwoning met voorzieningen: 16% naar een </a:t>
            </a:r>
            <a:r>
              <a:rPr lang="nl-NL" i="1" dirty="0" err="1"/>
              <a:t>tiny</a:t>
            </a:r>
            <a:r>
              <a:rPr lang="nl-NL" i="1" dirty="0"/>
              <a:t> house</a:t>
            </a:r>
            <a:r>
              <a:rPr lang="nl-NL" dirty="0"/>
              <a:t>.</a:t>
            </a:r>
          </a:p>
          <a:p>
            <a:r>
              <a:rPr lang="nl-NL" dirty="0"/>
              <a:t>Koop: woning aan water scoort het hoogst (26%), gevolgd door  vrijstaande eengezinswoning (20%). Appartement en seniorenwoning samen 33%, </a:t>
            </a:r>
            <a:r>
              <a:rPr lang="nl-NL" i="1" dirty="0" err="1"/>
              <a:t>tiny</a:t>
            </a:r>
            <a:r>
              <a:rPr lang="nl-NL" i="1" dirty="0"/>
              <a:t> house </a:t>
            </a:r>
            <a:r>
              <a:rPr lang="nl-NL" dirty="0"/>
              <a:t>14%.</a:t>
            </a:r>
          </a:p>
          <a:p>
            <a:r>
              <a:rPr lang="nl-NL" dirty="0"/>
              <a:t>Minder dan de helft van de jeugd wil in Woudsend blijven, rest voornamelijk  naar studiestad.</a:t>
            </a:r>
          </a:p>
          <a:p>
            <a:r>
              <a:rPr lang="nl-NL" dirty="0"/>
              <a:t>Woudsend verlaten: indien zorg nodig / gebrek aan voorzieningen.</a:t>
            </a:r>
          </a:p>
          <a:p>
            <a:pPr marL="0" indent="0">
              <a:buNone/>
            </a:pPr>
            <a:r>
              <a:rPr lang="nl-NL" dirty="0"/>
              <a:t>Opmerkingen: </a:t>
            </a:r>
          </a:p>
          <a:p>
            <a:r>
              <a:rPr lang="nl-NL" dirty="0"/>
              <a:t>Woonruimte ouderen belangrijk en verdwijnen van sociale huurwoningen is zonde.</a:t>
            </a:r>
          </a:p>
          <a:p>
            <a:r>
              <a:rPr lang="nl-NL" dirty="0"/>
              <a:t>Bedrijven: er zijn 5 bedrijven met uitbreidingsplannen binnen 5 jaar; 2 binnen 10 jaar.</a:t>
            </a:r>
          </a:p>
        </p:txBody>
      </p:sp>
    </p:spTree>
    <p:extLst>
      <p:ext uri="{BB962C8B-B14F-4D97-AF65-F5344CB8AC3E}">
        <p14:creationId xmlns:p14="http://schemas.microsoft.com/office/powerpoint/2010/main" val="2974479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0419B5A-C88E-43F5-A651-62C4ED71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Werkwijze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D0A99EC3-D0DC-452C-AB80-0FF6B577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Dorpsvergadering in MFC.</a:t>
            </a:r>
          </a:p>
          <a:p>
            <a:r>
              <a:rPr lang="nl-NL" dirty="0"/>
              <a:t>Vele keukentafelgesprekken met inwoners.</a:t>
            </a:r>
          </a:p>
          <a:p>
            <a:r>
              <a:rPr lang="nl-NL" dirty="0"/>
              <a:t>Ledenvergadering ondernemersvereniging.</a:t>
            </a:r>
          </a:p>
          <a:p>
            <a:r>
              <a:rPr lang="nl-NL" dirty="0"/>
              <a:t>Specifiek onderzoek naar woonbehoefte.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3911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F1E46D7-D018-43C1-8FCB-A6227997B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Eindconclusie gemeentelijke en eigen onderzoek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EBB16174-3CCA-4042-9168-53754EFC6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Wonen in de oude kern door hergebruik ASR en ’t Lange Hus.</a:t>
            </a:r>
          </a:p>
          <a:p>
            <a:r>
              <a:rPr lang="nl-NL" dirty="0"/>
              <a:t>Geschikt voor wonen + zorg, jongerenhuisvesting en kleine ondernemers.</a:t>
            </a:r>
          </a:p>
          <a:p>
            <a:r>
              <a:rPr lang="nl-NL" dirty="0"/>
              <a:t>Vraag naar </a:t>
            </a:r>
            <a:r>
              <a:rPr lang="nl-NL" i="1" dirty="0" err="1"/>
              <a:t>tiny</a:t>
            </a:r>
            <a:r>
              <a:rPr lang="nl-NL" i="1" dirty="0"/>
              <a:t> </a:t>
            </a:r>
            <a:r>
              <a:rPr lang="nl-NL" i="1" dirty="0" err="1"/>
              <a:t>houses</a:t>
            </a:r>
            <a:r>
              <a:rPr lang="nl-NL" dirty="0"/>
              <a:t>, zowel voor jong als oud (</a:t>
            </a:r>
            <a:r>
              <a:rPr lang="nl-NL" dirty="0" err="1"/>
              <a:t>Skar</a:t>
            </a:r>
            <a:r>
              <a:rPr lang="nl-NL" dirty="0"/>
              <a:t> 2).</a:t>
            </a:r>
          </a:p>
          <a:p>
            <a:r>
              <a:rPr lang="nl-NL" dirty="0"/>
              <a:t>Behoefte aan duurdere woningen aan het water Skar2).</a:t>
            </a:r>
          </a:p>
          <a:p>
            <a:r>
              <a:rPr lang="nl-NL" dirty="0"/>
              <a:t>Geregeld vragen naar beschikbaarheid van  bouwkavels van geïnteresseerden buiten  Woudsend.</a:t>
            </a:r>
          </a:p>
          <a:p>
            <a:r>
              <a:rPr lang="nl-NL" dirty="0"/>
              <a:t>Centrale ligging van Woudsend maakt het aantrekkelijk voor bedrijven om zich te vestigen, voor bestaande bedrijven om uit te breiden. </a:t>
            </a:r>
          </a:p>
        </p:txBody>
      </p:sp>
    </p:spTree>
    <p:extLst>
      <p:ext uri="{BB962C8B-B14F-4D97-AF65-F5344CB8AC3E}">
        <p14:creationId xmlns:p14="http://schemas.microsoft.com/office/powerpoint/2010/main" val="3971782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1ADFAD2-43A6-4A33-9D08-A7276823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Concreet: dit is de woonbehoefte in Woudsend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778DEDA5-E940-4301-AF66-78DBA9364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20 woon eenheden ASR voor ouderen.</a:t>
            </a:r>
          </a:p>
          <a:p>
            <a:r>
              <a:rPr lang="nl-NL"/>
              <a:t>1</a:t>
            </a:r>
            <a:r>
              <a:rPr lang="nl-NL" dirty="0"/>
              <a:t>0</a:t>
            </a:r>
            <a:r>
              <a:rPr lang="nl-NL"/>
              <a:t> </a:t>
            </a:r>
            <a:r>
              <a:rPr lang="nl-NL" dirty="0"/>
              <a:t>Studio’s of wooneenheden Lange Hus (jongeren/starters).</a:t>
            </a:r>
          </a:p>
          <a:p>
            <a:r>
              <a:rPr lang="nl-NL" dirty="0"/>
              <a:t>10 wooneenheden of </a:t>
            </a:r>
            <a:r>
              <a:rPr lang="nl-NL" i="1" dirty="0" err="1"/>
              <a:t>tiny</a:t>
            </a:r>
            <a:r>
              <a:rPr lang="nl-NL" i="1" dirty="0"/>
              <a:t> </a:t>
            </a:r>
            <a:r>
              <a:rPr lang="nl-NL" i="1" dirty="0" err="1"/>
              <a:t>houses</a:t>
            </a:r>
            <a:r>
              <a:rPr lang="nl-NL" i="1" dirty="0"/>
              <a:t> </a:t>
            </a:r>
            <a:r>
              <a:rPr lang="nl-NL" dirty="0"/>
              <a:t>‘t </a:t>
            </a:r>
            <a:r>
              <a:rPr lang="nl-NL" dirty="0" err="1"/>
              <a:t>Skar</a:t>
            </a:r>
            <a:r>
              <a:rPr lang="nl-NL" dirty="0"/>
              <a:t>.</a:t>
            </a:r>
          </a:p>
          <a:p>
            <a:r>
              <a:rPr lang="nl-NL" dirty="0"/>
              <a:t>10 verhuureenheden ‘t </a:t>
            </a:r>
            <a:r>
              <a:rPr lang="nl-NL" dirty="0" err="1"/>
              <a:t>Skar</a:t>
            </a:r>
            <a:r>
              <a:rPr lang="nl-NL" dirty="0"/>
              <a:t>.</a:t>
            </a:r>
          </a:p>
          <a:p>
            <a:r>
              <a:rPr lang="nl-NL" dirty="0"/>
              <a:t>14 wooneenheden ‘t </a:t>
            </a:r>
            <a:r>
              <a:rPr lang="nl-NL" dirty="0" err="1"/>
              <a:t>Skar</a:t>
            </a:r>
            <a:r>
              <a:rPr lang="nl-NL" dirty="0"/>
              <a:t>.</a:t>
            </a:r>
          </a:p>
          <a:p>
            <a:r>
              <a:rPr lang="nl-NL" dirty="0"/>
              <a:t>8 woon/werk eenheden ‘t </a:t>
            </a:r>
            <a:r>
              <a:rPr lang="nl-NL" dirty="0" err="1"/>
              <a:t>Skar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92727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94F11CF-BD09-4642-9408-012EC8E6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Vervolgstappen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BC184C7B-CD3F-4428-A0B2-8A02E583D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Rapport naar College, gericht aan wethouder van Gent (plus aanbod voor mondelinge toelichting).</a:t>
            </a:r>
          </a:p>
          <a:p>
            <a:r>
              <a:rPr lang="nl-NL" dirty="0"/>
              <a:t>Rapporten naar relevante ambtenaren die zich op dit moment bezig houden met de contingentenproblematiek.</a:t>
            </a:r>
          </a:p>
          <a:p>
            <a:r>
              <a:rPr lang="nl-NL" dirty="0"/>
              <a:t>Rapport naar de  coördinatoren voor Dorpsbelangen en ondernemers.</a:t>
            </a:r>
          </a:p>
        </p:txBody>
      </p:sp>
    </p:spTree>
    <p:extLst>
      <p:ext uri="{BB962C8B-B14F-4D97-AF65-F5344CB8AC3E}">
        <p14:creationId xmlns:p14="http://schemas.microsoft.com/office/powerpoint/2010/main" val="225296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327A448-EB14-4A84-B676-C19CC1D61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Algemeen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DC553CB-8645-4633-A81A-B8E540FF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Grote tevredenheid met het leven en werken in Woudsend. Belangrijkste boodschap: Het Goede Behouden!</a:t>
            </a:r>
          </a:p>
          <a:p>
            <a:r>
              <a:rPr lang="nl-NL" dirty="0"/>
              <a:t>Plannen voor de toekomst zijn veelal praktisch en niet revolutionair.</a:t>
            </a:r>
          </a:p>
          <a:p>
            <a:r>
              <a:rPr lang="nl-NL" dirty="0"/>
              <a:t>Sterke betrokkenheid. Veel belangstelling dorpsvergadering, keukentafelsessies en grote deelname aan onderzoeken.</a:t>
            </a:r>
          </a:p>
        </p:txBody>
      </p:sp>
    </p:spTree>
    <p:extLst>
      <p:ext uri="{BB962C8B-B14F-4D97-AF65-F5344CB8AC3E}">
        <p14:creationId xmlns:p14="http://schemas.microsoft.com/office/powerpoint/2010/main" val="79583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CFCD184-1DE1-4890-A495-CC91850C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Vervolgstappen na afronding visie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7978F9D-92D7-4941-8276-ED2E7014F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Project c.q. uitvoeringsplan per aspect.</a:t>
            </a:r>
          </a:p>
          <a:p>
            <a:r>
              <a:rPr lang="nl-NL" dirty="0"/>
              <a:t>Regie in principe bij Dorpsbelangen en Ondernemersvereniging.</a:t>
            </a:r>
          </a:p>
          <a:p>
            <a:r>
              <a:rPr lang="nl-NL" dirty="0"/>
              <a:t>Inbreng en participatie vanuit inwoners en ondernemers.</a:t>
            </a:r>
          </a:p>
          <a:p>
            <a:r>
              <a:rPr lang="nl-NL" dirty="0"/>
              <a:t>Per project vaststelling samenwerking externe partijen.</a:t>
            </a:r>
          </a:p>
        </p:txBody>
      </p:sp>
    </p:spTree>
    <p:extLst>
      <p:ext uri="{BB962C8B-B14F-4D97-AF65-F5344CB8AC3E}">
        <p14:creationId xmlns:p14="http://schemas.microsoft.com/office/powerpoint/2010/main" val="2756008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87932EA-0F04-4C8D-A4D8-4160570E7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Verbinding tussen oud en nieuw - gerealiseerde projecten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6FD07AD1-4A8A-4596-8A7F-90ADCD36F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Gerealiseerde projecten Masterplan Woudsend 2010 – 2018:</a:t>
            </a:r>
          </a:p>
          <a:p>
            <a:r>
              <a:rPr lang="nl-NL" dirty="0"/>
              <a:t>Rondweg.</a:t>
            </a:r>
          </a:p>
          <a:p>
            <a:r>
              <a:rPr lang="nl-NL" dirty="0"/>
              <a:t>Verharding ijsbaan.</a:t>
            </a:r>
          </a:p>
          <a:p>
            <a:r>
              <a:rPr lang="nl-NL" dirty="0"/>
              <a:t>Verblijfscapaciteit toegenomen.</a:t>
            </a:r>
          </a:p>
          <a:p>
            <a:r>
              <a:rPr lang="nl-NL" dirty="0"/>
              <a:t>Waterfront verbeterd: passantenhaven en boulevard.</a:t>
            </a:r>
          </a:p>
          <a:p>
            <a:r>
              <a:rPr lang="nl-NL" dirty="0"/>
              <a:t>Verruiming openingstijden brug.</a:t>
            </a:r>
          </a:p>
          <a:p>
            <a:r>
              <a:rPr lang="nl-NL" dirty="0"/>
              <a:t>Parkeercapaciteit dorp vergroot.</a:t>
            </a:r>
          </a:p>
          <a:p>
            <a:r>
              <a:rPr lang="nl-NL" dirty="0"/>
              <a:t>Strand </a:t>
            </a:r>
            <a:r>
              <a:rPr lang="nl-NL" dirty="0" err="1"/>
              <a:t>Indyk</a:t>
            </a:r>
            <a:r>
              <a:rPr lang="nl-NL" dirty="0"/>
              <a:t> verbeterd.</a:t>
            </a:r>
          </a:p>
          <a:p>
            <a:r>
              <a:rPr lang="nl-NL" dirty="0"/>
              <a:t>11 Stegentocht gerealiseerd.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5808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E98BBC4-89D8-404A-B3D2-9F2412DCD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Verbinding tussen oud en nieuw / nog te realiseren projecten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9AD7A326-17E5-4CB2-8C25-992F792B9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Actuele, nog niet gerealiseerde projecten uit planperiode 2010 – 2018:</a:t>
            </a:r>
          </a:p>
          <a:p>
            <a:r>
              <a:rPr lang="nl-NL" dirty="0"/>
              <a:t>Faciliteit sportende jeugd: voetbalkooi.</a:t>
            </a:r>
          </a:p>
          <a:p>
            <a:r>
              <a:rPr lang="nl-NL" dirty="0"/>
              <a:t>‘t </a:t>
            </a:r>
            <a:r>
              <a:rPr lang="nl-NL" dirty="0" err="1"/>
              <a:t>Skar</a:t>
            </a:r>
            <a:r>
              <a:rPr lang="nl-NL" dirty="0"/>
              <a:t>: woonbeleid en bedrijfsontwikkeling.</a:t>
            </a:r>
          </a:p>
          <a:p>
            <a:r>
              <a:rPr lang="nl-NL" dirty="0"/>
              <a:t>Herstructurering woningbezit </a:t>
            </a:r>
            <a:r>
              <a:rPr lang="nl-NL" dirty="0" err="1"/>
              <a:t>Elkien</a:t>
            </a:r>
            <a:r>
              <a:rPr lang="nl-NL" dirty="0"/>
              <a:t>.</a:t>
            </a:r>
          </a:p>
          <a:p>
            <a:r>
              <a:rPr lang="nl-NL" dirty="0"/>
              <a:t>Benutting MFC als slecht weer accommodatie.</a:t>
            </a:r>
          </a:p>
          <a:p>
            <a:r>
              <a:rPr lang="nl-NL" dirty="0"/>
              <a:t>Woonzorgvoorziening.</a:t>
            </a:r>
          </a:p>
          <a:p>
            <a:r>
              <a:rPr lang="nl-NL" dirty="0"/>
              <a:t>VVV kantoor.</a:t>
            </a:r>
          </a:p>
          <a:p>
            <a:r>
              <a:rPr lang="nl-NL" dirty="0"/>
              <a:t>Vergroting verblijfcapaciteit, onder andere ontwikkeling hotel.</a:t>
            </a:r>
          </a:p>
          <a:p>
            <a:r>
              <a:rPr lang="nl-NL" dirty="0"/>
              <a:t>Bewegwijzering en bebording.</a:t>
            </a:r>
          </a:p>
          <a:p>
            <a:r>
              <a:rPr lang="nl-NL" dirty="0"/>
              <a:t>Fiets- en wandelnetwerk.</a:t>
            </a:r>
          </a:p>
          <a:p>
            <a:r>
              <a:rPr lang="nl-NL" dirty="0"/>
              <a:t>Duurzame energie en afvalverwerking.</a:t>
            </a:r>
          </a:p>
        </p:txBody>
      </p:sp>
    </p:spTree>
    <p:extLst>
      <p:ext uri="{BB962C8B-B14F-4D97-AF65-F5344CB8AC3E}">
        <p14:creationId xmlns:p14="http://schemas.microsoft.com/office/powerpoint/2010/main" val="232590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F1DAC0B-D49D-4313-A153-EE095608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Wonen en werken in Woudsend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C28AC2C9-6519-4DF7-A72F-132DC62C6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 verband met het contingentenbeleid van de gemeente SWF is dit onderwerp naar voren gehaald.</a:t>
            </a:r>
          </a:p>
          <a:p>
            <a:r>
              <a:rPr lang="nl-NL" dirty="0"/>
              <a:t>Na de pauze van deze vergadering meer hierover!</a:t>
            </a:r>
          </a:p>
        </p:txBody>
      </p:sp>
    </p:spTree>
    <p:extLst>
      <p:ext uri="{BB962C8B-B14F-4D97-AF65-F5344CB8AC3E}">
        <p14:creationId xmlns:p14="http://schemas.microsoft.com/office/powerpoint/2010/main" val="633845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F9C0FBC-F57E-4AB1-AFFB-D44036A8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Onderwijs, sport en cultuur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DA3E7589-828B-4E2D-B40B-1926D09BE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School: realisatie </a:t>
            </a:r>
            <a:r>
              <a:rPr lang="nl-NL" dirty="0" err="1"/>
              <a:t>kindcentrum</a:t>
            </a:r>
            <a:r>
              <a:rPr lang="nl-NL" dirty="0"/>
              <a:t> voor 0 tot 14 jaar in 1 gebouw. Meer samenwerking tussen onderwijs en sportverenigingen &gt; gezonde jeugd.</a:t>
            </a:r>
          </a:p>
          <a:p>
            <a:r>
              <a:rPr lang="nl-NL" dirty="0"/>
              <a:t>Bedrijfsleven betrekken bij onderwijs &gt; voorportaal (technische) vervolgopleidingen.</a:t>
            </a:r>
          </a:p>
          <a:p>
            <a:r>
              <a:rPr lang="nl-NL" dirty="0"/>
              <a:t>Ontwikkeling culturele activiteiten gericht op inwoners Woudsend. Ook buiten het toeristenseizoen.</a:t>
            </a:r>
          </a:p>
        </p:txBody>
      </p:sp>
    </p:spTree>
    <p:extLst>
      <p:ext uri="{BB962C8B-B14F-4D97-AF65-F5344CB8AC3E}">
        <p14:creationId xmlns:p14="http://schemas.microsoft.com/office/powerpoint/2010/main" val="2070825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DF7A507-05A5-403C-85B7-750DDD7E1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Infrastructuur &amp; Veiligheid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7408655A-A65F-4B2C-A1D4-6CBDAAE97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Veiligheid doorgaande weg door Woudsend (snelheid, overlast; stimuleren gebruik rondweg).</a:t>
            </a:r>
          </a:p>
          <a:p>
            <a:r>
              <a:rPr lang="nl-NL" dirty="0"/>
              <a:t>Fiets- en wandelpaden rond Woudsend.</a:t>
            </a:r>
          </a:p>
          <a:p>
            <a:r>
              <a:rPr lang="nl-NL" dirty="0"/>
              <a:t>Parkeergelegenheid (bijvoorbeeld op terrein ijsbaan).</a:t>
            </a:r>
          </a:p>
        </p:txBody>
      </p:sp>
    </p:spTree>
    <p:extLst>
      <p:ext uri="{BB962C8B-B14F-4D97-AF65-F5344CB8AC3E}">
        <p14:creationId xmlns:p14="http://schemas.microsoft.com/office/powerpoint/2010/main" val="3228893208"/>
      </p:ext>
    </p:extLst>
  </p:cSld>
  <p:clrMapOvr>
    <a:masterClrMapping/>
  </p:clrMapOvr>
</p:sld>
</file>

<file path=ppt/theme/theme1.xml><?xml version="1.0" encoding="utf-8"?>
<a:theme xmlns:a="http://schemas.openxmlformats.org/drawingml/2006/main" name="Sliert">
  <a:themeElements>
    <a:clrScheme name="Slier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lier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er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161</TotalTime>
  <Words>991</Words>
  <Application>Microsoft Office PowerPoint</Application>
  <PresentationFormat>Breedbeeld</PresentationFormat>
  <Paragraphs>130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Sliert</vt:lpstr>
      <vt:lpstr>Dorpsvisie Woudsend 2020 - 2030</vt:lpstr>
      <vt:lpstr>Werkwijze</vt:lpstr>
      <vt:lpstr>Algemeen</vt:lpstr>
      <vt:lpstr>Vervolgstappen na afronding visie</vt:lpstr>
      <vt:lpstr>Verbinding tussen oud en nieuw - gerealiseerde projecten</vt:lpstr>
      <vt:lpstr>Verbinding tussen oud en nieuw / nog te realiseren projecten</vt:lpstr>
      <vt:lpstr>Wonen en werken in Woudsend</vt:lpstr>
      <vt:lpstr>Onderwijs, sport en cultuur</vt:lpstr>
      <vt:lpstr>Infrastructuur &amp; Veiligheid</vt:lpstr>
      <vt:lpstr>Voorzieningen &amp; Zorg</vt:lpstr>
      <vt:lpstr>Economie algemeen</vt:lpstr>
      <vt:lpstr>Economie / Recreatie</vt:lpstr>
      <vt:lpstr>Duurzaamheid / energietransitie</vt:lpstr>
      <vt:lpstr>Wonen en werken in Woudsend </vt:lpstr>
      <vt:lpstr>Visie op Wonen in Woudsend</vt:lpstr>
      <vt:lpstr>Wooncontingenten SWF</vt:lpstr>
      <vt:lpstr>Gemeentelijk woononderzoek Companen</vt:lpstr>
      <vt:lpstr>Ontwikkeling dorpsvisie op wonen en werken</vt:lpstr>
      <vt:lpstr>De belangrijkste uitkomsten</vt:lpstr>
      <vt:lpstr>Eindconclusie gemeentelijke en eigen onderzoek</vt:lpstr>
      <vt:lpstr>Concreet: dit is de woonbehoefte in Woudsend</vt:lpstr>
      <vt:lpstr>Vervolgstappen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Onderwerpen: Wooncontigenten Dorpsvisie en wonen en werken Enquêtes Vervolgstappen</dc:title>
  <dc:creator>Loek Hogenhout</dc:creator>
  <cp:lastModifiedBy>roland messing</cp:lastModifiedBy>
  <cp:revision>28</cp:revision>
  <dcterms:created xsi:type="dcterms:W3CDTF">2019-04-03T10:23:04Z</dcterms:created>
  <dcterms:modified xsi:type="dcterms:W3CDTF">2019-04-08T19:24:10Z</dcterms:modified>
</cp:coreProperties>
</file>